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1" r:id="rId5"/>
    <p:sldId id="257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6C7B78-94FB-422A-965A-D0314B3F07FD}" v="29" dt="2022-08-11T04:19:22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55" d="100"/>
          <a:sy n="55" d="100"/>
        </p:scale>
        <p:origin x="1094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scha Hermes" userId="1219800981572583" providerId="LiveId" clId="{F96C7B78-94FB-422A-965A-D0314B3F07FD}"/>
    <pc:docChg chg="undo custSel modSld">
      <pc:chgData name="Mischa Hermes" userId="1219800981572583" providerId="LiveId" clId="{F96C7B78-94FB-422A-965A-D0314B3F07FD}" dt="2022-08-11T04:24:25.677" v="784" actId="20577"/>
      <pc:docMkLst>
        <pc:docMk/>
      </pc:docMkLst>
      <pc:sldChg chg="modSp mod">
        <pc:chgData name="Mischa Hermes" userId="1219800981572583" providerId="LiveId" clId="{F96C7B78-94FB-422A-965A-D0314B3F07FD}" dt="2022-08-11T04:02:42.911" v="87" actId="20577"/>
        <pc:sldMkLst>
          <pc:docMk/>
          <pc:sldMk cId="3091378350" sldId="257"/>
        </pc:sldMkLst>
        <pc:spChg chg="mod">
          <ac:chgData name="Mischa Hermes" userId="1219800981572583" providerId="LiveId" clId="{F96C7B78-94FB-422A-965A-D0314B3F07FD}" dt="2022-08-11T04:02:42.911" v="87" actId="20577"/>
          <ac:spMkLst>
            <pc:docMk/>
            <pc:sldMk cId="3091378350" sldId="257"/>
            <ac:spMk id="31" creationId="{4658CBFA-758C-4051-5065-42D8F7567F24}"/>
          </ac:spMkLst>
        </pc:spChg>
      </pc:sldChg>
      <pc:sldChg chg="addSp modSp mod">
        <pc:chgData name="Mischa Hermes" userId="1219800981572583" providerId="LiveId" clId="{F96C7B78-94FB-422A-965A-D0314B3F07FD}" dt="2022-08-11T04:24:01.333" v="782" actId="6549"/>
        <pc:sldMkLst>
          <pc:docMk/>
          <pc:sldMk cId="1753579186" sldId="260"/>
        </pc:sldMkLst>
        <pc:spChg chg="mod">
          <ac:chgData name="Mischa Hermes" userId="1219800981572583" providerId="LiveId" clId="{F96C7B78-94FB-422A-965A-D0314B3F07FD}" dt="2022-08-11T04:02:36.454" v="86" actId="313"/>
          <ac:spMkLst>
            <pc:docMk/>
            <pc:sldMk cId="1753579186" sldId="260"/>
            <ac:spMk id="2" creationId="{2ACCD5B1-D03D-C840-9256-0D4C9F662389}"/>
          </ac:spMkLst>
        </pc:spChg>
        <pc:spChg chg="add mod">
          <ac:chgData name="Mischa Hermes" userId="1219800981572583" providerId="LiveId" clId="{F96C7B78-94FB-422A-965A-D0314B3F07FD}" dt="2022-08-11T04:24:01.333" v="782" actId="6549"/>
          <ac:spMkLst>
            <pc:docMk/>
            <pc:sldMk cId="1753579186" sldId="260"/>
            <ac:spMk id="3" creationId="{5189F8B5-01A2-3931-1AD6-75883B8297A3}"/>
          </ac:spMkLst>
        </pc:spChg>
      </pc:sldChg>
      <pc:sldChg chg="modSp mod">
        <pc:chgData name="Mischa Hermes" userId="1219800981572583" providerId="LiveId" clId="{F96C7B78-94FB-422A-965A-D0314B3F07FD}" dt="2022-08-11T04:24:25.677" v="784" actId="20577"/>
        <pc:sldMkLst>
          <pc:docMk/>
          <pc:sldMk cId="1905411083" sldId="261"/>
        </pc:sldMkLst>
        <pc:spChg chg="mod">
          <ac:chgData name="Mischa Hermes" userId="1219800981572583" providerId="LiveId" clId="{F96C7B78-94FB-422A-965A-D0314B3F07FD}" dt="2022-08-11T04:24:25.677" v="784" actId="20577"/>
          <ac:spMkLst>
            <pc:docMk/>
            <pc:sldMk cId="1905411083" sldId="261"/>
            <ac:spMk id="7" creationId="{A105CE6E-6854-12C7-79E9-EBD2C8343251}"/>
          </ac:spMkLst>
        </pc:spChg>
      </pc:sldChg>
      <pc:sldChg chg="addSp delSp modSp mod">
        <pc:chgData name="Mischa Hermes" userId="1219800981572583" providerId="LiveId" clId="{F96C7B78-94FB-422A-965A-D0314B3F07FD}" dt="2022-08-11T04:21:50.128" v="665" actId="20577"/>
        <pc:sldMkLst>
          <pc:docMk/>
          <pc:sldMk cId="2089893516" sldId="262"/>
        </pc:sldMkLst>
        <pc:spChg chg="mod">
          <ac:chgData name="Mischa Hermes" userId="1219800981572583" providerId="LiveId" clId="{F96C7B78-94FB-422A-965A-D0314B3F07FD}" dt="2022-08-11T04:15:20.641" v="292" actId="313"/>
          <ac:spMkLst>
            <pc:docMk/>
            <pc:sldMk cId="2089893516" sldId="262"/>
            <ac:spMk id="2" creationId="{15E99B69-28FD-D076-7F13-8F6C1AB84975}"/>
          </ac:spMkLst>
        </pc:spChg>
        <pc:spChg chg="add del mod">
          <ac:chgData name="Mischa Hermes" userId="1219800981572583" providerId="LiveId" clId="{F96C7B78-94FB-422A-965A-D0314B3F07FD}" dt="2022-08-11T04:09:06.796" v="232"/>
          <ac:spMkLst>
            <pc:docMk/>
            <pc:sldMk cId="2089893516" sldId="262"/>
            <ac:spMk id="3" creationId="{5DEE7351-A927-44FD-C231-FCDA9AECB778}"/>
          </ac:spMkLst>
        </pc:spChg>
        <pc:spChg chg="add mod">
          <ac:chgData name="Mischa Hermes" userId="1219800981572583" providerId="LiveId" clId="{F96C7B78-94FB-422A-965A-D0314B3F07FD}" dt="2022-08-11T04:14:38.646" v="279" actId="1076"/>
          <ac:spMkLst>
            <pc:docMk/>
            <pc:sldMk cId="2089893516" sldId="262"/>
            <ac:spMk id="5" creationId="{80F15FB8-F9D2-F569-F6D2-81E6DB2D4331}"/>
          </ac:spMkLst>
        </pc:spChg>
        <pc:spChg chg="add del">
          <ac:chgData name="Mischa Hermes" userId="1219800981572583" providerId="LiveId" clId="{F96C7B78-94FB-422A-965A-D0314B3F07FD}" dt="2022-08-11T04:11:21.354" v="244" actId="22"/>
          <ac:spMkLst>
            <pc:docMk/>
            <pc:sldMk cId="2089893516" sldId="262"/>
            <ac:spMk id="7" creationId="{4DA5AA95-DE9D-2D74-12ED-80410FDD17EF}"/>
          </ac:spMkLst>
        </pc:spChg>
        <pc:spChg chg="add mod">
          <ac:chgData name="Mischa Hermes" userId="1219800981572583" providerId="LiveId" clId="{F96C7B78-94FB-422A-965A-D0314B3F07FD}" dt="2022-08-11T04:14:04.158" v="273" actId="404"/>
          <ac:spMkLst>
            <pc:docMk/>
            <pc:sldMk cId="2089893516" sldId="262"/>
            <ac:spMk id="9" creationId="{3C64C5AA-FD10-B2D7-1383-0256E91C7281}"/>
          </ac:spMkLst>
        </pc:spChg>
        <pc:spChg chg="del mod">
          <ac:chgData name="Mischa Hermes" userId="1219800981572583" providerId="LiveId" clId="{F96C7B78-94FB-422A-965A-D0314B3F07FD}" dt="2022-08-11T04:09:06.797" v="234"/>
          <ac:spMkLst>
            <pc:docMk/>
            <pc:sldMk cId="2089893516" sldId="262"/>
            <ac:spMk id="11" creationId="{62D2B4C6-EE52-4E04-9597-58CD917A0DDD}"/>
          </ac:spMkLst>
        </pc:spChg>
        <pc:spChg chg="add mod">
          <ac:chgData name="Mischa Hermes" userId="1219800981572583" providerId="LiveId" clId="{F96C7B78-94FB-422A-965A-D0314B3F07FD}" dt="2022-08-11T04:14:30.702" v="277" actId="1076"/>
          <ac:spMkLst>
            <pc:docMk/>
            <pc:sldMk cId="2089893516" sldId="262"/>
            <ac:spMk id="12" creationId="{7487D0AA-E0A8-6C85-85CE-948B437B6A8D}"/>
          </ac:spMkLst>
        </pc:spChg>
        <pc:spChg chg="add mod">
          <ac:chgData name="Mischa Hermes" userId="1219800981572583" providerId="LiveId" clId="{F96C7B78-94FB-422A-965A-D0314B3F07FD}" dt="2022-08-11T04:21:50.128" v="665" actId="20577"/>
          <ac:spMkLst>
            <pc:docMk/>
            <pc:sldMk cId="2089893516" sldId="262"/>
            <ac:spMk id="13" creationId="{7CBA6C75-B476-6BC5-A247-E32DE65A33AD}"/>
          </ac:spMkLst>
        </pc:spChg>
        <pc:spChg chg="add mod">
          <ac:chgData name="Mischa Hermes" userId="1219800981572583" providerId="LiveId" clId="{F96C7B78-94FB-422A-965A-D0314B3F07FD}" dt="2022-08-11T04:19:18.057" v="551" actId="20577"/>
          <ac:spMkLst>
            <pc:docMk/>
            <pc:sldMk cId="2089893516" sldId="262"/>
            <ac:spMk id="14" creationId="{7344DBC3-76AC-80EF-FDE9-1417A295C9FF}"/>
          </ac:spMkLst>
        </pc:spChg>
        <pc:spChg chg="add mod">
          <ac:chgData name="Mischa Hermes" userId="1219800981572583" providerId="LiveId" clId="{F96C7B78-94FB-422A-965A-D0314B3F07FD}" dt="2022-08-11T04:21:47.433" v="663" actId="20577"/>
          <ac:spMkLst>
            <pc:docMk/>
            <pc:sldMk cId="2089893516" sldId="262"/>
            <ac:spMk id="15" creationId="{FB16850E-4184-260D-C2F0-556689B45FD5}"/>
          </ac:spMkLst>
        </pc:spChg>
        <pc:picChg chg="mod">
          <ac:chgData name="Mischa Hermes" userId="1219800981572583" providerId="LiveId" clId="{F96C7B78-94FB-422A-965A-D0314B3F07FD}" dt="2022-08-11T04:12:11.468" v="257" actId="1076"/>
          <ac:picMkLst>
            <pc:docMk/>
            <pc:sldMk cId="2089893516" sldId="262"/>
            <ac:picMk id="134" creationId="{86F5C3AC-F872-AF12-E6B1-3E6D198908C4}"/>
          </ac:picMkLst>
        </pc:picChg>
        <pc:picChg chg="mod">
          <ac:chgData name="Mischa Hermes" userId="1219800981572583" providerId="LiveId" clId="{F96C7B78-94FB-422A-965A-D0314B3F07FD}" dt="2022-08-11T04:14:35.577" v="278" actId="1076"/>
          <ac:picMkLst>
            <pc:docMk/>
            <pc:sldMk cId="2089893516" sldId="262"/>
            <ac:picMk id="217" creationId="{4A1D6919-0204-DDD8-6D34-E1F87096E2AB}"/>
          </ac:picMkLst>
        </pc:picChg>
        <pc:picChg chg="mod">
          <ac:chgData name="Mischa Hermes" userId="1219800981572583" providerId="LiveId" clId="{F96C7B78-94FB-422A-965A-D0314B3F07FD}" dt="2022-08-11T04:14:20.213" v="275" actId="1076"/>
          <ac:picMkLst>
            <pc:docMk/>
            <pc:sldMk cId="2089893516" sldId="262"/>
            <ac:picMk id="219" creationId="{FD9EEC65-18B7-8DD3-6F6F-3B77BC4E648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657AA7F-BE72-4467-897E-7A302F46504F}" type="datetimeFigureOut">
              <a:rPr lang="en-US" smtClean="0"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87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81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40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49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08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729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317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7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7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89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67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8/10/2022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200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8/10/2022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47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8/10/2022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9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8/10/2022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120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8/10/2022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467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8/10/2022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62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657AA7F-BE72-4467-897E-7A302F46504F}" type="datetimeFigureOut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8850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B17036E3-8D43-47FB-0092-F113A87482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FDEB94-57FF-F0A3-0CBB-42EDBB57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3688205"/>
            <a:ext cx="8731683" cy="1236943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The power of combustion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B6F32-3521-8FFA-3CA3-B8366EA70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5121835"/>
            <a:ext cx="8731683" cy="615577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How far can your car go?</a:t>
            </a:r>
          </a:p>
        </p:txBody>
      </p:sp>
    </p:spTree>
    <p:extLst>
      <p:ext uri="{BB962C8B-B14F-4D97-AF65-F5344CB8AC3E}">
        <p14:creationId xmlns:p14="http://schemas.microsoft.com/office/powerpoint/2010/main" val="156400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678E-DB1F-6889-D1B9-E857F9F5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32 different style Cars ranging in Cylinder size Assuming random sampling: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8875B-968B-E488-0E54-D532F8A2C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6"/>
          <a:stretch/>
        </p:blipFill>
        <p:spPr>
          <a:xfrm>
            <a:off x="1154430" y="2709127"/>
            <a:ext cx="2451740" cy="2083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6045E8-70E1-5A2F-B51D-4C9C6347E231}"/>
              </a:ext>
            </a:extLst>
          </p:cNvPr>
          <p:cNvSpPr txBox="1"/>
          <p:nvPr/>
        </p:nvSpPr>
        <p:spPr>
          <a:xfrm>
            <a:off x="447199" y="5064740"/>
            <a:ext cx="44391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sum.mpg.cyl=mtcars%&gt;%group_by(cyl)%&gt;% summarize(m.mpg=mean(mpg))</a:t>
            </a:r>
          </a:p>
          <a:p>
            <a:r>
              <a:rPr lang="en-US" dirty="0"/>
              <a:t>View(sum.mpg.cyl)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5F1BA9-F5DA-B05C-5921-25D3E965E353}"/>
              </a:ext>
            </a:extLst>
          </p:cNvPr>
          <p:cNvSpPr txBox="1"/>
          <p:nvPr/>
        </p:nvSpPr>
        <p:spPr>
          <a:xfrm>
            <a:off x="4179572" y="3269373"/>
            <a:ext cx="625221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makes are 8 cylinder at 43%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Half as many 6 cylinder are made at 21%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Close second is 4 cylinder at 34%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Why are there more 8 Cylinder car models?</a:t>
            </a:r>
          </a:p>
        </p:txBody>
      </p:sp>
    </p:spTree>
    <p:extLst>
      <p:ext uri="{BB962C8B-B14F-4D97-AF65-F5344CB8AC3E}">
        <p14:creationId xmlns:p14="http://schemas.microsoft.com/office/powerpoint/2010/main" val="1184892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CD5B1-D03D-C840-9256-0D4C9F66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it because you get more miles per gallon?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7AE84-E8E8-7D96-9FA4-6B7B5F63E3CF}"/>
              </a:ext>
            </a:extLst>
          </p:cNvPr>
          <p:cNvSpPr txBox="1"/>
          <p:nvPr/>
        </p:nvSpPr>
        <p:spPr>
          <a:xfrm>
            <a:off x="1348740" y="2560320"/>
            <a:ext cx="605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the cylinders size=volume the bigger the size cylinder the more space/volume of gas will use. The cylinders should use the amount of gas at the same weight no matter the size.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9E43E-014C-56DA-0742-EF92EAA1FBFA}"/>
              </a:ext>
            </a:extLst>
          </p:cNvPr>
          <p:cNvSpPr txBox="1"/>
          <p:nvPr/>
        </p:nvSpPr>
        <p:spPr>
          <a:xfrm>
            <a:off x="1348740" y="3863340"/>
            <a:ext cx="5995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Hypothesis: The cylinders use the same amount of gas per mile no matter the size cylinder.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C909F-DB5A-3735-0154-03C7A9ED8967}"/>
              </a:ext>
            </a:extLst>
          </p:cNvPr>
          <p:cNvSpPr txBox="1"/>
          <p:nvPr/>
        </p:nvSpPr>
        <p:spPr>
          <a:xfrm>
            <a:off x="1348740" y="4937760"/>
            <a:ext cx="5949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Null Hypothesis: The cylinders gas per mile varies on the size of the cylinder.</a:t>
            </a:r>
          </a:p>
        </p:txBody>
      </p:sp>
    </p:spTree>
    <p:extLst>
      <p:ext uri="{BB962C8B-B14F-4D97-AF65-F5344CB8AC3E}">
        <p14:creationId xmlns:p14="http://schemas.microsoft.com/office/powerpoint/2010/main" val="765521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CD5B1-D03D-C840-9256-0D4C9F662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64" y="410629"/>
            <a:ext cx="10131425" cy="1456267"/>
          </a:xfrm>
        </p:spPr>
        <p:txBody>
          <a:bodyPr/>
          <a:lstStyle/>
          <a:p>
            <a:r>
              <a:rPr lang="en-US" dirty="0"/>
              <a:t>What is the average mile per GALLON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77299-3716-34F6-BAF9-0A23CB16F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7"/>
          <a:stretch/>
        </p:blipFill>
        <p:spPr>
          <a:xfrm>
            <a:off x="1085850" y="2693815"/>
            <a:ext cx="3028950" cy="2196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34ED1A-4F15-8828-CDD6-439785DF7B73}"/>
              </a:ext>
            </a:extLst>
          </p:cNvPr>
          <p:cNvSpPr txBox="1"/>
          <p:nvPr/>
        </p:nvSpPr>
        <p:spPr>
          <a:xfrm>
            <a:off x="624364" y="5087600"/>
            <a:ext cx="60950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sum.mpg.cyl=mtcars%&gt;%group_by(cyl)%&gt;% summarize(m.mpg=mean(mpg))</a:t>
            </a:r>
          </a:p>
          <a:p>
            <a:r>
              <a:rPr lang="en-US" dirty="0"/>
              <a:t>View(sum.mpg.cyl)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5CE6E-6854-12C7-79E9-EBD2C8343251}"/>
              </a:ext>
            </a:extLst>
          </p:cNvPr>
          <p:cNvSpPr txBox="1"/>
          <p:nvPr/>
        </p:nvSpPr>
        <p:spPr>
          <a:xfrm>
            <a:off x="5684520" y="2693815"/>
            <a:ext cx="49453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 average 4 cylinders cars lead 10 mpg more then 8 cylinders and yet more 8 cylinder cars are made. Rejecting my hypothesis  </a:t>
            </a:r>
          </a:p>
          <a:p>
            <a:r>
              <a:rPr lang="en-US" sz="2400" dirty="0"/>
              <a:t>The smaller the cylinder the greater the horse power.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5411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19E2727D-34CB-E10C-F18E-CBA72BE9D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1839"/>
            <a:ext cx="5243121" cy="4908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A07BF6-2D4D-80F3-AFFE-34950A14EF08}"/>
              </a:ext>
            </a:extLst>
          </p:cNvPr>
          <p:cNvSpPr txBox="1"/>
          <p:nvPr/>
        </p:nvSpPr>
        <p:spPr>
          <a:xfrm>
            <a:off x="5830729" y="5305832"/>
            <a:ext cx="60950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mpg.cyl.plots=ggplot(mtcars,aes(x=cyl,y=mpg))+geom_boxplot(aes(group=cyl),color="red",fill="blue")+ggtitle("Gas Efficiency by cylinders")+xlab("Cylinders")+ylab("Miles per gallon")</a:t>
            </a:r>
          </a:p>
          <a:p>
            <a:r>
              <a:rPr lang="en-US" dirty="0"/>
              <a:t>mpg.cyl.plots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8DEF52-F021-3EB6-10C1-FBA03C1243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75"/>
          <a:stretch/>
        </p:blipFill>
        <p:spPr>
          <a:xfrm>
            <a:off x="226939" y="4203076"/>
            <a:ext cx="2493401" cy="10039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F5037A4-5EF5-C032-4155-6922428E00BA}"/>
              </a:ext>
            </a:extLst>
          </p:cNvPr>
          <p:cNvSpPr txBox="1"/>
          <p:nvPr/>
        </p:nvSpPr>
        <p:spPr>
          <a:xfrm>
            <a:off x="321918" y="668272"/>
            <a:ext cx="533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we look at the difference in cylinders in a boxplot we can see: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4 cylinders has a large standard deviation.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A9F7F8-1307-518C-B056-5F3A32F56C74}"/>
              </a:ext>
            </a:extLst>
          </p:cNvPr>
          <p:cNvSpPr txBox="1"/>
          <p:nvPr/>
        </p:nvSpPr>
        <p:spPr>
          <a:xfrm>
            <a:off x="1794431" y="1753545"/>
            <a:ext cx="154936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mtcars.four=mtcars%&gt;%select(cyl,mpg,hp)%&gt;%</a:t>
            </a:r>
          </a:p>
          <a:p>
            <a:r>
              <a:rPr lang="en-US" sz="1050" dirty="0"/>
              <a:t>  group_by(cyl)%&gt;%</a:t>
            </a:r>
          </a:p>
          <a:p>
            <a:r>
              <a:rPr lang="en-US" sz="1050" dirty="0"/>
              <a:t>  summarize(sd=sd(mpg))</a:t>
            </a:r>
          </a:p>
          <a:p>
            <a:r>
              <a:rPr lang="en-US" sz="1050" dirty="0"/>
              <a:t>View(mtcars.four)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0A1F4A-B01F-EF62-4E23-C69E86088113}"/>
              </a:ext>
            </a:extLst>
          </p:cNvPr>
          <p:cNvSpPr txBox="1"/>
          <p:nvPr/>
        </p:nvSpPr>
        <p:spPr>
          <a:xfrm>
            <a:off x="226939" y="5291069"/>
            <a:ext cx="2432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min.max.cyl=mtcars%&gt;%group_by(cyl)%&gt;%summarize(min.mpg=min(mpg),max.mpg=max(mpg))</a:t>
            </a:r>
          </a:p>
          <a:p>
            <a:r>
              <a:rPr lang="en-US" sz="1100" dirty="0"/>
              <a:t>View(min.max.cyl)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D40756-53FC-2D39-E71D-7CB25EC17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39" y="1753545"/>
            <a:ext cx="1398391" cy="102878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DF9B570-C187-C2CD-8549-5D9C5787EEFE}"/>
              </a:ext>
            </a:extLst>
          </p:cNvPr>
          <p:cNvSpPr txBox="1"/>
          <p:nvPr/>
        </p:nvSpPr>
        <p:spPr>
          <a:xfrm>
            <a:off x="226939" y="3087666"/>
            <a:ext cx="4620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 cylinders seem to be about the same MPG with smaller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 cylinder has visible outliers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58CBFA-758C-4051-5065-42D8F7567F24}"/>
              </a:ext>
            </a:extLst>
          </p:cNvPr>
          <p:cNvSpPr txBox="1"/>
          <p:nvPr/>
        </p:nvSpPr>
        <p:spPr>
          <a:xfrm>
            <a:off x="2987458" y="4203076"/>
            <a:ext cx="2668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see that 8 cylinders can get up to 19mpg contending with 6 cylinders</a:t>
            </a:r>
          </a:p>
        </p:txBody>
      </p:sp>
    </p:spTree>
    <p:extLst>
      <p:ext uri="{BB962C8B-B14F-4D97-AF65-F5344CB8AC3E}">
        <p14:creationId xmlns:p14="http://schemas.microsoft.com/office/powerpoint/2010/main" val="3091378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C946AC-2072-4946-A2B8-39F09D094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48C8C8-F348-4D00-852A-26DD9EBC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55"/>
          <a:stretch/>
        </p:blipFill>
        <p:spPr>
          <a:xfrm>
            <a:off x="0" y="0"/>
            <a:ext cx="6026763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CCD5B1-D03D-C840-9256-0D4C9F662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Taking a look at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other reasons for 8 cylinder popularity </a:t>
            </a:r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559FD8B5-8CC4-4CFE-BD2A-1216B1F2C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9ECF13F4-3D2A-4F2E-9BBD-3038670D2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660E16-DCC0-4B6C-8E84-4C292580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130F79-611E-4458-B53E-36A25721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EA78691-46E9-469A-921B-9D16933E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4AA196-3090-4283-ADF0-893F81085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FD33794-9D71-4B08-AE11-8B589EFBA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AFBF0E-867E-4181-93DF-9A13F334B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EA8258-0459-4037-BABC-B1A0A5D70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8BB355F-363A-4046-90AF-3DDB7AA18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9334308-B9EC-41CF-8B6C-23FB134BA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0781133-0656-4918-BE6A-703C148ED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B4F93AD-8044-447B-8CAC-8A0697160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A78689-5B7A-4420-A3DC-0EA081583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09CC934-4D78-4334-8B7F-4D0C13D6C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68DA411-6F43-42CF-8A08-B2871E382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17563A-04A5-4952-AA6D-E503558C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41B232-E630-4AC7-9A97-763529D70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ABA1A2-F7BA-4FB5-AD0A-A4DBBCF6F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EA99E51-908F-4D65-AC2B-A8E75A1FE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2D126B-7D1C-4D2C-97D5-2D8C686B7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4B20164-1C4E-4FA3-A2E5-389E74077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54E7AD9-228F-47CD-A598-CB579B489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7D2B81A-6082-4668-8AA7-F2757C8EC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469BD5F-3BFE-4BA0-A24F-7F80A73B8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24D532A-F49F-4BB9-AAA6-8B2B89CB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B2224AE-40A4-483D-991E-9490A01B7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D3DE117-F3FA-4657-B4A7-40DE41238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85EA1EB-1126-463C-AD87-4FB126C6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0336723-7646-4B25-9EE9-519CC8334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52B6D8B-5579-4262-9376-B702382B0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07893BD-D1AE-48C1-91A9-D47879376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C6FEEA5-8E66-4C31-92AD-01305FF4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3E18335-591C-4354-9390-DD371BB3F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51098D0-C2B4-4D61-92D5-C81DDBDA2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EACD9C3-3E01-47CF-BC68-BDAE22E30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0A5C950-6480-44E0-9D50-F193147D5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68F1BDE-24EB-4308-AB69-F353C8598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83E12EF-845B-41E6-BA82-F6CD46C0F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646EE72-4D70-46B4-B655-74722AAC2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BB073B-89FD-4B47-814B-A8EE7A1EE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EE25488-63A9-43E5-A03F-2E628C3B2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BE7FDEE-BD70-4D8F-B5CE-4D03F1D00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039673A-8522-4BFC-B8B2-7F2FEAED4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7AB08C4-AF01-4D1D-90EA-A4113CFF9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C8E7B06-FF45-4365-9DF4-E8E315A5B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8F00765-F5EC-427C-A7A1-CDFA0406F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FE1EF8A-C81D-4879-9142-3697CA0BC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80C0B62-6F07-4DD2-B308-F3C29F29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9C7C8CB-2D13-4138-B3C1-B78EC19B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EB1BC7E-04BC-423C-843D-7C149C25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8BA62C3-B17C-4AD0-B585-1C42ED74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B6F8BD1-22F9-4EE2-93C7-F859F3B99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73F2AA-33AE-4A43-AFA9-50C60D6F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6339DB1-5BB0-42C5-B12D-7555AD403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413BF1A-CE02-41EB-8977-EBE39AE0D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99680C-3DC7-4B71-8D34-7EE8306FE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3B57EA5-419A-4EE0-BB93-356B12F6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7A79B15-73B1-417F-A985-25FBC893F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66DE9DC-92E2-44D8-B7D0-D1295DD8F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9A1F3CD-685D-4541-8715-91E39B1E2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63E90F9-BD80-4805-A68E-CA56D5249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014402D-979B-4D18-9E85-4D8F6C986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A04AE49-4B0B-4908-B1DB-480F568D2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293E6AC-4EF0-4B88-AC7E-BCB112010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344B49D-AFCD-4426-AC08-F3128282C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3B776AB-0884-47E4-AC8D-69A19A610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1EC5397-87DB-4803-855B-44DFE9BB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8EF0075-59DA-4C16-BF01-C65EE2DD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ABF3642-CC62-4EA5-8A59-1AFF97A56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715913-AE6D-4FFC-A6EC-E7EE027D2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6B78CB6-17D0-445E-A523-FD18D3BE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83E7655-41DA-4DFA-9DEC-FD37064F0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E953697-F897-4DE0-B735-80C721129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C7CED19-0566-4D81-A59A-5A3561F1B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E247A59-B18F-4331-BC8D-07C3DA5E8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21C3132-6A07-4EB5-A00C-2176067C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067D677-3FA9-4187-B1CA-F6298A917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2E9FC80-B3E8-47CE-862C-9F6E9E598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D383F3C-A57C-472A-9E05-CCD8A4F8E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534D376-6ABA-4DF9-BBEA-EB5A88180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6F7BE39-CA6F-FE3E-E7E0-CE9A718CE76A}"/>
              </a:ext>
            </a:extLst>
          </p:cNvPr>
          <p:cNvSpPr txBox="1"/>
          <p:nvPr/>
        </p:nvSpPr>
        <p:spPr>
          <a:xfrm>
            <a:off x="6788914" y="4873334"/>
            <a:ext cx="5101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mean.cyl.info=mtcars%&gt;%group_by(cyl)%&gt;% summarize(m.mpg=mean(mpg),m.wt=mean(wt),drat=mean(drat),m.disp=mean(disp),m.hp=mean(hp))</a:t>
            </a:r>
          </a:p>
          <a:p>
            <a:r>
              <a:rPr lang="en-US" dirty="0"/>
              <a:t>View(mean.cyl.info)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AC7436-8F55-CDB2-9D19-098F17399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784" y="2937037"/>
            <a:ext cx="6072861" cy="1930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89F8B5-01A2-3931-1AD6-75883B8297A3}"/>
              </a:ext>
            </a:extLst>
          </p:cNvPr>
          <p:cNvSpPr txBox="1"/>
          <p:nvPr/>
        </p:nvSpPr>
        <p:spPr>
          <a:xfrm>
            <a:off x="468890" y="5152776"/>
            <a:ext cx="4710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there is a high mean in HP there is a low mean in mpg .</a:t>
            </a:r>
          </a:p>
          <a:p>
            <a:r>
              <a:rPr lang="en-US" dirty="0">
                <a:solidFill>
                  <a:schemeClr val="bg1"/>
                </a:solidFill>
              </a:rPr>
              <a:t>The greater the HP the lower the miles per gallon.</a:t>
            </a:r>
          </a:p>
          <a:p>
            <a:r>
              <a:rPr lang="en-US" dirty="0">
                <a:solidFill>
                  <a:schemeClr val="bg1"/>
                </a:solidFill>
              </a:rPr>
              <a:t>HP and disp look comparable let us look at HP .</a:t>
            </a:r>
          </a:p>
        </p:txBody>
      </p:sp>
    </p:spTree>
    <p:extLst>
      <p:ext uri="{BB962C8B-B14F-4D97-AF65-F5344CB8AC3E}">
        <p14:creationId xmlns:p14="http://schemas.microsoft.com/office/powerpoint/2010/main" val="1753579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99B69-28FD-D076-7F13-8F6C1AB8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Conclusion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86F5C3AC-F872-AF12-E6B1-3E6D19890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791" y="4643999"/>
            <a:ext cx="2658553" cy="923330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4A1D6919-0204-DDD8-6D34-E1F87096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525" y="3538573"/>
            <a:ext cx="3665849" cy="1894249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FD9EEC65-18B7-8DD3-6F6F-3B77BC4E6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32" y="2226396"/>
            <a:ext cx="3762985" cy="2624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F15FB8-F9D2-F569-F6D2-81E6DB2D4331}"/>
              </a:ext>
            </a:extLst>
          </p:cNvPr>
          <p:cNvSpPr txBox="1"/>
          <p:nvPr/>
        </p:nvSpPr>
        <p:spPr>
          <a:xfrm>
            <a:off x="4824048" y="5567329"/>
            <a:ext cx="360484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best.four</a:t>
            </a:r>
            <a:r>
              <a:rPr lang="en-US" sz="1100" dirty="0"/>
              <a:t>=mtcars%&gt;%select(cyl,mpg,hp)%&gt;%</a:t>
            </a:r>
          </a:p>
          <a:p>
            <a:r>
              <a:rPr lang="en-US" sz="1100" dirty="0"/>
              <a:t>  filter(cyl==4)%&gt;%</a:t>
            </a:r>
          </a:p>
          <a:p>
            <a:r>
              <a:rPr lang="en-US" sz="1100" dirty="0"/>
              <a:t>  filter(mpg&gt;26.66364)%&gt;%</a:t>
            </a:r>
          </a:p>
          <a:p>
            <a:r>
              <a:rPr lang="en-US" sz="1100" dirty="0"/>
              <a:t>  arrange(desc(mpg))%&gt;%</a:t>
            </a:r>
          </a:p>
          <a:p>
            <a:r>
              <a:rPr lang="en-US" sz="1100" dirty="0"/>
              <a:t>  arrange(desc(hp))</a:t>
            </a:r>
          </a:p>
          <a:p>
            <a:r>
              <a:rPr lang="en-US" sz="1100" dirty="0"/>
              <a:t>View(</a:t>
            </a:r>
            <a:r>
              <a:rPr lang="en-US" sz="1100" dirty="0" err="1"/>
              <a:t>best.four</a:t>
            </a:r>
            <a:r>
              <a:rPr lang="en-US" sz="11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64C5AA-FD10-B2D7-1383-0256E91C7281}"/>
              </a:ext>
            </a:extLst>
          </p:cNvPr>
          <p:cNvSpPr txBox="1"/>
          <p:nvPr/>
        </p:nvSpPr>
        <p:spPr>
          <a:xfrm>
            <a:off x="9032631" y="5567329"/>
            <a:ext cx="315936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best.six</a:t>
            </a:r>
            <a:r>
              <a:rPr lang="en-US" sz="1100" dirty="0"/>
              <a:t>=mtcars%&gt;%select(cyl,mpg,hp)%&gt;%</a:t>
            </a:r>
          </a:p>
          <a:p>
            <a:r>
              <a:rPr lang="en-US" sz="1100" dirty="0"/>
              <a:t>  filter(cyl==6)%&gt;%</a:t>
            </a:r>
          </a:p>
          <a:p>
            <a:r>
              <a:rPr lang="en-US" sz="1100" dirty="0"/>
              <a:t>  filter(mpg&gt;19.74286)%&gt;%</a:t>
            </a:r>
          </a:p>
          <a:p>
            <a:r>
              <a:rPr lang="en-US" sz="1100" dirty="0"/>
              <a:t>  arrange(desc(mpg))%&gt;%</a:t>
            </a:r>
          </a:p>
          <a:p>
            <a:r>
              <a:rPr lang="en-US" sz="1100" dirty="0"/>
              <a:t>  arrange(desc(hp))</a:t>
            </a:r>
          </a:p>
          <a:p>
            <a:r>
              <a:rPr lang="en-US" sz="1100" dirty="0"/>
              <a:t>View(</a:t>
            </a:r>
            <a:r>
              <a:rPr lang="en-US" sz="1100" dirty="0" err="1"/>
              <a:t>best.six</a:t>
            </a:r>
            <a:r>
              <a:rPr lang="en-US" sz="11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87D0AA-E0A8-6C85-85CE-948B437B6A8D}"/>
              </a:ext>
            </a:extLst>
          </p:cNvPr>
          <p:cNvSpPr txBox="1"/>
          <p:nvPr/>
        </p:nvSpPr>
        <p:spPr>
          <a:xfrm>
            <a:off x="379656" y="5011279"/>
            <a:ext cx="338345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best.eight</a:t>
            </a:r>
            <a:r>
              <a:rPr lang="en-US" sz="1100" dirty="0"/>
              <a:t>=mtcars%&gt;%select(cyl,mpg,hp)%&gt;%</a:t>
            </a:r>
          </a:p>
          <a:p>
            <a:r>
              <a:rPr lang="en-US" sz="1100" dirty="0"/>
              <a:t>  filter(cyl==8)%&gt;%</a:t>
            </a:r>
          </a:p>
          <a:p>
            <a:r>
              <a:rPr lang="en-US" sz="1100" dirty="0"/>
              <a:t>  filter(mpg&gt;15.10000)%&gt;%</a:t>
            </a:r>
          </a:p>
          <a:p>
            <a:r>
              <a:rPr lang="en-US" sz="1100" dirty="0"/>
              <a:t>  arrange(desc(mpg))%&gt;%</a:t>
            </a:r>
          </a:p>
          <a:p>
            <a:r>
              <a:rPr lang="en-US" sz="1100" dirty="0"/>
              <a:t>  arrange(desc(hp))</a:t>
            </a:r>
          </a:p>
          <a:p>
            <a:r>
              <a:rPr lang="en-US" sz="1100" dirty="0"/>
              <a:t>View(</a:t>
            </a:r>
            <a:r>
              <a:rPr lang="en-US" sz="1100" dirty="0" err="1"/>
              <a:t>best.eight</a:t>
            </a:r>
            <a:r>
              <a:rPr lang="en-US" sz="11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A6C75-B476-6BC5-A247-E32DE65A33AD}"/>
              </a:ext>
            </a:extLst>
          </p:cNvPr>
          <p:cNvSpPr txBox="1"/>
          <p:nvPr/>
        </p:nvSpPr>
        <p:spPr>
          <a:xfrm>
            <a:off x="4355361" y="1414773"/>
            <a:ext cx="3587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Miles per gallon Is not everything when choosing the right vehicle.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44DBC3-76AC-80EF-FDE9-1417A295C9FF}"/>
              </a:ext>
            </a:extLst>
          </p:cNvPr>
          <p:cNvSpPr txBox="1"/>
          <p:nvPr/>
        </p:nvSpPr>
        <p:spPr>
          <a:xfrm>
            <a:off x="5323048" y="2155888"/>
            <a:ext cx="3587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get more horse power and a reasonable miles per gallon form a 8 cylinder verse a 6 cylinder.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16850E-4184-260D-C2F0-556689B45FD5}"/>
              </a:ext>
            </a:extLst>
          </p:cNvPr>
          <p:cNvSpPr txBox="1"/>
          <p:nvPr/>
        </p:nvSpPr>
        <p:spPr>
          <a:xfrm>
            <a:off x="8546361" y="3352832"/>
            <a:ext cx="3587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cylinders have great Miles per gallon and very few can put out the same amount of horse power.</a:t>
            </a:r>
          </a:p>
        </p:txBody>
      </p:sp>
    </p:spTree>
    <p:extLst>
      <p:ext uri="{BB962C8B-B14F-4D97-AF65-F5344CB8AC3E}">
        <p14:creationId xmlns:p14="http://schemas.microsoft.com/office/powerpoint/2010/main" val="2089893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823</TotalTime>
  <Words>747</Words>
  <Application>Microsoft Office PowerPoint</Application>
  <PresentationFormat>Widescreen</PresentationFormat>
  <Paragraphs>61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Celestial</vt:lpstr>
      <vt:lpstr>The power of combustion </vt:lpstr>
      <vt:lpstr>Testing 32 different style Cars ranging in Cylinder size Assuming random sampling:</vt:lpstr>
      <vt:lpstr>IS it because you get more miles per gallon?</vt:lpstr>
      <vt:lpstr>What is the average mile per GALLON</vt:lpstr>
      <vt:lpstr>PowerPoint Presentation</vt:lpstr>
      <vt:lpstr>Taking a look at  other reasons for 8 cylinder popularity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power of combustion </dc:title>
  <dc:creator>Mischa Hermes</dc:creator>
  <cp:lastModifiedBy>Mischa Hermes</cp:lastModifiedBy>
  <cp:revision>1</cp:revision>
  <dcterms:created xsi:type="dcterms:W3CDTF">2022-08-10T14:37:58Z</dcterms:created>
  <dcterms:modified xsi:type="dcterms:W3CDTF">2022-08-11T04:24:34Z</dcterms:modified>
</cp:coreProperties>
</file>